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9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1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88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2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9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65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1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2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17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8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3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9E3B-F76E-4043-9EDE-23F55DB621F4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DA35-9DBE-4721-8379-D0349F2E9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9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6223F0-4BB2-45BB-9899-1A75EDFF932F}"/>
              </a:ext>
            </a:extLst>
          </p:cNvPr>
          <p:cNvSpPr txBox="1"/>
          <p:nvPr/>
        </p:nvSpPr>
        <p:spPr>
          <a:xfrm>
            <a:off x="204082" y="33380"/>
            <a:ext cx="1178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Planning a COVID secure YFC meeting…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4457A14-6AA7-4084-AF89-B64451EAA16B}"/>
              </a:ext>
            </a:extLst>
          </p:cNvPr>
          <p:cNvGrpSpPr/>
          <p:nvPr/>
        </p:nvGrpSpPr>
        <p:grpSpPr>
          <a:xfrm>
            <a:off x="203552" y="1056476"/>
            <a:ext cx="2896927" cy="740392"/>
            <a:chOff x="204082" y="657687"/>
            <a:chExt cx="2896927" cy="74039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9313715-C9B5-4F3B-B48C-027159C0FE16}"/>
                </a:ext>
              </a:extLst>
            </p:cNvPr>
            <p:cNvSpPr/>
            <p:nvPr/>
          </p:nvSpPr>
          <p:spPr>
            <a:xfrm>
              <a:off x="204083" y="1027019"/>
              <a:ext cx="2896926" cy="37106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i="1" dirty="0"/>
                <a:t>Will need to be able to give verbal instructions to members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92AC70E-815A-4666-AB98-17C7D9E6329A}"/>
                </a:ext>
              </a:extLst>
            </p:cNvPr>
            <p:cNvSpPr txBox="1"/>
            <p:nvPr/>
          </p:nvSpPr>
          <p:spPr>
            <a:xfrm>
              <a:off x="204082" y="657687"/>
              <a:ext cx="2472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Name of organiser*: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51C048-220D-43D9-A09B-0F1CF5F9AA7C}"/>
              </a:ext>
            </a:extLst>
          </p:cNvPr>
          <p:cNvGrpSpPr/>
          <p:nvPr/>
        </p:nvGrpSpPr>
        <p:grpSpPr>
          <a:xfrm>
            <a:off x="203552" y="1780197"/>
            <a:ext cx="2896927" cy="1672602"/>
            <a:chOff x="204082" y="1525630"/>
            <a:chExt cx="2896927" cy="16726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A350701-AE40-4A0C-849B-DAAF90F75109}"/>
                </a:ext>
              </a:extLst>
            </p:cNvPr>
            <p:cNvGrpSpPr/>
            <p:nvPr/>
          </p:nvGrpSpPr>
          <p:grpSpPr>
            <a:xfrm>
              <a:off x="204082" y="1525630"/>
              <a:ext cx="2896927" cy="740392"/>
              <a:chOff x="204082" y="657687"/>
              <a:chExt cx="2896927" cy="740392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C52CEF8E-1B9D-43B9-9BD5-3A6244B83FCC}"/>
                  </a:ext>
                </a:extLst>
              </p:cNvPr>
              <p:cNvSpPr/>
              <p:nvPr/>
            </p:nvSpPr>
            <p:spPr>
              <a:xfrm>
                <a:off x="204083" y="1027019"/>
                <a:ext cx="2896926" cy="37106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BB2934-0A96-4AA4-BADB-273BEC581E77}"/>
                  </a:ext>
                </a:extLst>
              </p:cNvPr>
              <p:cNvSpPr txBox="1"/>
              <p:nvPr/>
            </p:nvSpPr>
            <p:spPr>
              <a:xfrm>
                <a:off x="204082" y="657687"/>
                <a:ext cx="27909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Names of other supervisors*:</a:t>
                </a:r>
              </a:p>
            </p:txBody>
          </p:sp>
        </p:grp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980FB54-035E-427A-81AC-EBF51A145078}"/>
                </a:ext>
              </a:extLst>
            </p:cNvPr>
            <p:cNvSpPr/>
            <p:nvPr/>
          </p:nvSpPr>
          <p:spPr>
            <a:xfrm>
              <a:off x="204083" y="2361067"/>
              <a:ext cx="2896926" cy="37106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4C3A3BA-A55E-4C25-9C2F-7E1AED69BFF4}"/>
                </a:ext>
              </a:extLst>
            </p:cNvPr>
            <p:cNvSpPr/>
            <p:nvPr/>
          </p:nvSpPr>
          <p:spPr>
            <a:xfrm>
              <a:off x="204083" y="2827172"/>
              <a:ext cx="2896926" cy="37106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573A5A4-CABC-4B89-BA9E-795A72762936}"/>
              </a:ext>
            </a:extLst>
          </p:cNvPr>
          <p:cNvGrpSpPr/>
          <p:nvPr/>
        </p:nvGrpSpPr>
        <p:grpSpPr>
          <a:xfrm>
            <a:off x="312749" y="550336"/>
            <a:ext cx="11566500" cy="527427"/>
            <a:chOff x="312750" y="629795"/>
            <a:chExt cx="11566500" cy="527427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0F3C225-A408-429B-A5BC-39DE099B97DC}"/>
                </a:ext>
              </a:extLst>
            </p:cNvPr>
            <p:cNvSpPr/>
            <p:nvPr/>
          </p:nvSpPr>
          <p:spPr>
            <a:xfrm>
              <a:off x="1228475" y="663621"/>
              <a:ext cx="3148717" cy="493601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8DEDCDF-4996-4AE9-AC81-C48D8F1A2C94}"/>
                </a:ext>
              </a:extLst>
            </p:cNvPr>
            <p:cNvSpPr txBox="1"/>
            <p:nvPr/>
          </p:nvSpPr>
          <p:spPr>
            <a:xfrm>
              <a:off x="312750" y="646708"/>
              <a:ext cx="13397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DATE: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F6425D7C-1457-467D-89FA-878A95C9A69E}"/>
                </a:ext>
              </a:extLst>
            </p:cNvPr>
            <p:cNvSpPr/>
            <p:nvPr/>
          </p:nvSpPr>
          <p:spPr>
            <a:xfrm>
              <a:off x="6096000" y="646708"/>
              <a:ext cx="5783250" cy="493601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59AC19-814B-44B0-986C-6D3A03794BA8}"/>
                </a:ext>
              </a:extLst>
            </p:cNvPr>
            <p:cNvSpPr txBox="1"/>
            <p:nvPr/>
          </p:nvSpPr>
          <p:spPr>
            <a:xfrm>
              <a:off x="4666088" y="629795"/>
              <a:ext cx="142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ACTIVITY: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E74F64-49E1-4D0B-8F1B-81C375957186}"/>
              </a:ext>
            </a:extLst>
          </p:cNvPr>
          <p:cNvGrpSpPr/>
          <p:nvPr/>
        </p:nvGrpSpPr>
        <p:grpSpPr>
          <a:xfrm>
            <a:off x="203552" y="3452799"/>
            <a:ext cx="2896926" cy="1444676"/>
            <a:chOff x="204082" y="657687"/>
            <a:chExt cx="2896926" cy="1444676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6D7B785-8AB2-4F01-84AC-D2FB1E8B164A}"/>
                </a:ext>
              </a:extLst>
            </p:cNvPr>
            <p:cNvSpPr/>
            <p:nvPr/>
          </p:nvSpPr>
          <p:spPr>
            <a:xfrm>
              <a:off x="204082" y="948896"/>
              <a:ext cx="2896926" cy="115346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i="1" dirty="0"/>
                <a:t>What is the activity? What adaptations might be needed? Is it inclusive of all members?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AD4E738-91AA-402A-B57A-871A6CBFDC02}"/>
                </a:ext>
              </a:extLst>
            </p:cNvPr>
            <p:cNvSpPr txBox="1"/>
            <p:nvPr/>
          </p:nvSpPr>
          <p:spPr>
            <a:xfrm>
              <a:off x="204082" y="657687"/>
              <a:ext cx="27909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Description of activity: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4C414C0-2746-4B1E-BB6A-A0D932930D3D}"/>
              </a:ext>
            </a:extLst>
          </p:cNvPr>
          <p:cNvGrpSpPr/>
          <p:nvPr/>
        </p:nvGrpSpPr>
        <p:grpSpPr>
          <a:xfrm>
            <a:off x="203552" y="4897475"/>
            <a:ext cx="2896927" cy="812593"/>
            <a:chOff x="204082" y="657687"/>
            <a:chExt cx="2896927" cy="107277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53BBC3FE-6C39-4152-B539-5024A25600A1}"/>
                </a:ext>
              </a:extLst>
            </p:cNvPr>
            <p:cNvSpPr/>
            <p:nvPr/>
          </p:nvSpPr>
          <p:spPr>
            <a:xfrm>
              <a:off x="204083" y="1027019"/>
              <a:ext cx="2896926" cy="70344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Indoor/Outdoor. Address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6F6BF11-EA84-449D-A900-6C1FFB446B09}"/>
                </a:ext>
              </a:extLst>
            </p:cNvPr>
            <p:cNvSpPr txBox="1"/>
            <p:nvPr/>
          </p:nvSpPr>
          <p:spPr>
            <a:xfrm>
              <a:off x="204082" y="657687"/>
              <a:ext cx="2790909" cy="406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Venue: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217F293-40BC-4855-91FD-A6AD23F1AE43}"/>
              </a:ext>
            </a:extLst>
          </p:cNvPr>
          <p:cNvGrpSpPr/>
          <p:nvPr/>
        </p:nvGrpSpPr>
        <p:grpSpPr>
          <a:xfrm>
            <a:off x="202537" y="5656233"/>
            <a:ext cx="2896926" cy="704829"/>
            <a:chOff x="204082" y="535582"/>
            <a:chExt cx="2896926" cy="704829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9B6276F-622A-491A-AD76-7B521C28D02B}"/>
                </a:ext>
              </a:extLst>
            </p:cNvPr>
            <p:cNvSpPr/>
            <p:nvPr/>
          </p:nvSpPr>
          <p:spPr>
            <a:xfrm>
              <a:off x="204082" y="869351"/>
              <a:ext cx="2896926" cy="37106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i="1" dirty="0"/>
                <a:t>30 outside / 15 (or venue limit) inside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DEEB3C-C7A2-4B13-8572-39D0F5D9835E}"/>
                </a:ext>
              </a:extLst>
            </p:cNvPr>
            <p:cNvSpPr txBox="1"/>
            <p:nvPr/>
          </p:nvSpPr>
          <p:spPr>
            <a:xfrm>
              <a:off x="204082" y="535582"/>
              <a:ext cx="2896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Maximum number of attendees: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3106CDC-03C6-494A-B45B-3F027C6D1959}"/>
              </a:ext>
            </a:extLst>
          </p:cNvPr>
          <p:cNvGrpSpPr/>
          <p:nvPr/>
        </p:nvGrpSpPr>
        <p:grpSpPr>
          <a:xfrm>
            <a:off x="9320698" y="1813083"/>
            <a:ext cx="2890825" cy="1160605"/>
            <a:chOff x="3299791" y="1234551"/>
            <a:chExt cx="6228685" cy="582933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FA4CE9E3-4C11-4A59-A521-EBEE753FEB8A}"/>
                </a:ext>
              </a:extLst>
            </p:cNvPr>
            <p:cNvSpPr/>
            <p:nvPr/>
          </p:nvSpPr>
          <p:spPr>
            <a:xfrm>
              <a:off x="3299791" y="1478930"/>
              <a:ext cx="5783250" cy="33855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Book beforehand? Run the activity twice?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1F3E86-F961-4670-A02B-BFCE5679DF65}"/>
                </a:ext>
              </a:extLst>
            </p:cNvPr>
            <p:cNvSpPr txBox="1"/>
            <p:nvPr/>
          </p:nvSpPr>
          <p:spPr>
            <a:xfrm>
              <a:off x="3299791" y="1234551"/>
              <a:ext cx="6228685" cy="262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will you manage the maximum number of attendees?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3F9C5DD-A42F-4168-9D49-A77CD9235F83}"/>
              </a:ext>
            </a:extLst>
          </p:cNvPr>
          <p:cNvGrpSpPr/>
          <p:nvPr/>
        </p:nvGrpSpPr>
        <p:grpSpPr>
          <a:xfrm>
            <a:off x="3219394" y="1063700"/>
            <a:ext cx="5989104" cy="1098310"/>
            <a:chOff x="3299791" y="1284773"/>
            <a:chExt cx="5783250" cy="1098310"/>
          </a:xfrm>
        </p:grpSpPr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CF36EAC6-3D4D-4480-8F66-678DE872D9FF}"/>
                </a:ext>
              </a:extLst>
            </p:cNvPr>
            <p:cNvSpPr/>
            <p:nvPr/>
          </p:nvSpPr>
          <p:spPr>
            <a:xfrm>
              <a:off x="3299791" y="1629360"/>
              <a:ext cx="5783250" cy="753723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During the activity?</a:t>
              </a:r>
            </a:p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Will you need floor markers, can you layout the room to your requirements?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39EFCDD-6EDE-4E29-87B7-686675A7D11E}"/>
                </a:ext>
              </a:extLst>
            </p:cNvPr>
            <p:cNvSpPr txBox="1"/>
            <p:nvPr/>
          </p:nvSpPr>
          <p:spPr>
            <a:xfrm>
              <a:off x="3299791" y="1284773"/>
              <a:ext cx="56189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will you manage social distancing during the activity?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052DB82-4279-4E3F-A45D-C81381B48BD4}"/>
              </a:ext>
            </a:extLst>
          </p:cNvPr>
          <p:cNvGrpSpPr/>
          <p:nvPr/>
        </p:nvGrpSpPr>
        <p:grpSpPr>
          <a:xfrm>
            <a:off x="3198586" y="3268592"/>
            <a:ext cx="5989104" cy="908921"/>
            <a:chOff x="3282122" y="690678"/>
            <a:chExt cx="5783250" cy="908921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BC1636A1-13F0-4CCB-88D2-7832A9EC4662}"/>
                </a:ext>
              </a:extLst>
            </p:cNvPr>
            <p:cNvSpPr/>
            <p:nvPr/>
          </p:nvSpPr>
          <p:spPr>
            <a:xfrm>
              <a:off x="3282122" y="1228538"/>
              <a:ext cx="5783250" cy="371061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Does the club need to provide additional signage? Who is providing this?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6F5E1D9-A778-49B8-8818-AE6F49695FC7}"/>
                </a:ext>
              </a:extLst>
            </p:cNvPr>
            <p:cNvSpPr txBox="1"/>
            <p:nvPr/>
          </p:nvSpPr>
          <p:spPr>
            <a:xfrm>
              <a:off x="3299791" y="690678"/>
              <a:ext cx="56189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Does the venue have suitable signage (hand washing and social distancing)? What does the club need to provide? Who will provide this?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5FB0AAE-E33F-4951-91A9-5989125DCA31}"/>
              </a:ext>
            </a:extLst>
          </p:cNvPr>
          <p:cNvGrpSpPr/>
          <p:nvPr/>
        </p:nvGrpSpPr>
        <p:grpSpPr>
          <a:xfrm>
            <a:off x="3215020" y="5363412"/>
            <a:ext cx="5989104" cy="1014757"/>
            <a:chOff x="3299791" y="1104512"/>
            <a:chExt cx="5783250" cy="1014757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CFF73C79-3937-4EEA-988B-0DE5EABEE038}"/>
                </a:ext>
              </a:extLst>
            </p:cNvPr>
            <p:cNvSpPr/>
            <p:nvPr/>
          </p:nvSpPr>
          <p:spPr>
            <a:xfrm>
              <a:off x="3299791" y="1397833"/>
              <a:ext cx="5783250" cy="721436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Refer to venue’s COVID Secure assessment and guidelines. What else can the club do to keep members safe?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C98771-80EB-4040-9B96-70E1EDC0698C}"/>
                </a:ext>
              </a:extLst>
            </p:cNvPr>
            <p:cNvSpPr txBox="1"/>
            <p:nvPr/>
          </p:nvSpPr>
          <p:spPr>
            <a:xfrm>
              <a:off x="3299791" y="1104512"/>
              <a:ext cx="56189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are the venues (and your own) cleaning arrangements?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2FBF96C-B3A7-4E12-B295-4DE7F66DD580}"/>
              </a:ext>
            </a:extLst>
          </p:cNvPr>
          <p:cNvGrpSpPr/>
          <p:nvPr/>
        </p:nvGrpSpPr>
        <p:grpSpPr>
          <a:xfrm>
            <a:off x="9320698" y="2975464"/>
            <a:ext cx="2988889" cy="961129"/>
            <a:chOff x="3299791" y="1066507"/>
            <a:chExt cx="6439977" cy="482743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3DD17722-052C-4DE7-9560-C89341696E10}"/>
                </a:ext>
              </a:extLst>
            </p:cNvPr>
            <p:cNvSpPr/>
            <p:nvPr/>
          </p:nvSpPr>
          <p:spPr>
            <a:xfrm>
              <a:off x="3299791" y="1210696"/>
              <a:ext cx="5783249" cy="33855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Transport should not be shared unless from the same household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F9BD6F-9FD1-437C-B054-9F96BD94F164}"/>
                </a:ext>
              </a:extLst>
            </p:cNvPr>
            <p:cNvSpPr txBox="1"/>
            <p:nvPr/>
          </p:nvSpPr>
          <p:spPr>
            <a:xfrm>
              <a:off x="3299791" y="1066507"/>
              <a:ext cx="6439977" cy="154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Has transport been considered?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45C2B64-7DBD-4CB0-AE12-CD722F85FA78}"/>
              </a:ext>
            </a:extLst>
          </p:cNvPr>
          <p:cNvGrpSpPr/>
          <p:nvPr/>
        </p:nvGrpSpPr>
        <p:grpSpPr>
          <a:xfrm>
            <a:off x="9320698" y="3932490"/>
            <a:ext cx="2988889" cy="1377310"/>
            <a:chOff x="3299791" y="1066406"/>
            <a:chExt cx="6439977" cy="691777"/>
          </a:xfrm>
        </p:grpSpPr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1EB2FF96-6848-481F-87C1-630E2F6B5608}"/>
                </a:ext>
              </a:extLst>
            </p:cNvPr>
            <p:cNvSpPr/>
            <p:nvPr/>
          </p:nvSpPr>
          <p:spPr>
            <a:xfrm>
              <a:off x="3299791" y="1419629"/>
              <a:ext cx="5783249" cy="33855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Info for parents. Should be sent out a day in advance. 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CCF1093-564D-422C-9AAB-37B2CC1C8473}"/>
                </a:ext>
              </a:extLst>
            </p:cNvPr>
            <p:cNvSpPr txBox="1"/>
            <p:nvPr/>
          </p:nvSpPr>
          <p:spPr>
            <a:xfrm>
              <a:off x="3299791" y="1066406"/>
              <a:ext cx="6439977" cy="371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will you give adequate information about activity to members and parents?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427659-FE29-481F-920D-828B0068DE1C}"/>
              </a:ext>
            </a:extLst>
          </p:cNvPr>
          <p:cNvGrpSpPr/>
          <p:nvPr/>
        </p:nvGrpSpPr>
        <p:grpSpPr>
          <a:xfrm>
            <a:off x="3208377" y="2177963"/>
            <a:ext cx="6000121" cy="1090629"/>
            <a:chOff x="3219394" y="2126744"/>
            <a:chExt cx="6000121" cy="109062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1A9CC0A-6B86-4792-95E7-C7AA55948264}"/>
                </a:ext>
              </a:extLst>
            </p:cNvPr>
            <p:cNvSpPr txBox="1"/>
            <p:nvPr/>
          </p:nvSpPr>
          <p:spPr>
            <a:xfrm>
              <a:off x="3219394" y="2126744"/>
              <a:ext cx="58189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Are there adequate handwashing facilities available? What else is needed?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B5321A27-760A-48BE-A62D-2B3517E4B5C0}"/>
                </a:ext>
              </a:extLst>
            </p:cNvPr>
            <p:cNvSpPr/>
            <p:nvPr/>
          </p:nvSpPr>
          <p:spPr>
            <a:xfrm>
              <a:off x="3230411" y="2463650"/>
              <a:ext cx="5989104" cy="753723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Are there handwashing facilities available? (Inc. warm water/soap/dyers/disposable hand towels.</a:t>
              </a:r>
            </a:p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Who is providing hand sanitiser – Club? Members? Venue?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8AAC965-E7BF-426C-B0DF-CD5451FE96EC}"/>
              </a:ext>
            </a:extLst>
          </p:cNvPr>
          <p:cNvGrpSpPr/>
          <p:nvPr/>
        </p:nvGrpSpPr>
        <p:grpSpPr>
          <a:xfrm>
            <a:off x="3198586" y="4111113"/>
            <a:ext cx="5989104" cy="1252299"/>
            <a:chOff x="3245458" y="4482590"/>
            <a:chExt cx="5783250" cy="125229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7C72CBF-51D8-4648-B974-61230B9A0E3E}"/>
                </a:ext>
              </a:extLst>
            </p:cNvPr>
            <p:cNvSpPr txBox="1"/>
            <p:nvPr/>
          </p:nvSpPr>
          <p:spPr>
            <a:xfrm>
              <a:off x="3308182" y="4482590"/>
              <a:ext cx="56189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Is the venue providing a COVID assessment to follow as well? What else needs to be done to follow this?</a:t>
              </a:r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8C73D00E-74FD-4922-ADC7-94DF6EE5FBF7}"/>
                </a:ext>
              </a:extLst>
            </p:cNvPr>
            <p:cNvSpPr/>
            <p:nvPr/>
          </p:nvSpPr>
          <p:spPr>
            <a:xfrm>
              <a:off x="3245458" y="4981166"/>
              <a:ext cx="5783250" cy="753723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What other things do the venue require?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3A7D2D8-E91F-44A5-AECE-810E03A5D8F6}"/>
              </a:ext>
            </a:extLst>
          </p:cNvPr>
          <p:cNvGrpSpPr/>
          <p:nvPr/>
        </p:nvGrpSpPr>
        <p:grpSpPr>
          <a:xfrm>
            <a:off x="9308330" y="5309799"/>
            <a:ext cx="3001257" cy="1046438"/>
            <a:chOff x="3271055" y="1010270"/>
            <a:chExt cx="6466626" cy="525591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119871A8-C2E5-4409-BB43-490C1C36DB35}"/>
                </a:ext>
              </a:extLst>
            </p:cNvPr>
            <p:cNvSpPr/>
            <p:nvPr/>
          </p:nvSpPr>
          <p:spPr>
            <a:xfrm>
              <a:off x="3271055" y="1164856"/>
              <a:ext cx="5783250" cy="37100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Club attendance book?</a:t>
              </a:r>
            </a:p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Track and trace?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A098310-6365-4A9A-A399-913962395113}"/>
                </a:ext>
              </a:extLst>
            </p:cNvPr>
            <p:cNvSpPr txBox="1"/>
            <p:nvPr/>
          </p:nvSpPr>
          <p:spPr>
            <a:xfrm>
              <a:off x="3297704" y="1010270"/>
              <a:ext cx="6439977" cy="154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is attendance being recorded?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116EA65-AF52-42C8-B89C-A5214398641B}"/>
              </a:ext>
            </a:extLst>
          </p:cNvPr>
          <p:cNvGrpSpPr/>
          <p:nvPr/>
        </p:nvGrpSpPr>
        <p:grpSpPr>
          <a:xfrm>
            <a:off x="9308330" y="1071499"/>
            <a:ext cx="3001257" cy="782871"/>
            <a:chOff x="3271055" y="1209938"/>
            <a:chExt cx="6466626" cy="408988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4115B60F-F6AB-4110-8C2B-93A90DAD2324}"/>
                </a:ext>
              </a:extLst>
            </p:cNvPr>
            <p:cNvSpPr/>
            <p:nvPr/>
          </p:nvSpPr>
          <p:spPr>
            <a:xfrm>
              <a:off x="3271055" y="1371007"/>
              <a:ext cx="5783250" cy="24791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>
                  <a:solidFill>
                    <a:schemeClr val="bg1"/>
                  </a:solidFill>
                </a:rPr>
                <a:t>Required indoors and if social distancing cannot be maintained outdoors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CF704D3-7BB3-4B9A-AFC0-CDF2496E3DC5}"/>
                </a:ext>
              </a:extLst>
            </p:cNvPr>
            <p:cNvSpPr txBox="1"/>
            <p:nvPr/>
          </p:nvSpPr>
          <p:spPr>
            <a:xfrm>
              <a:off x="3297704" y="1209938"/>
              <a:ext cx="6439977" cy="160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Are face coverings needed?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14C818C1-39B6-40D6-A112-A7D084DFFF40}"/>
              </a:ext>
            </a:extLst>
          </p:cNvPr>
          <p:cNvSpPr txBox="1"/>
          <p:nvPr/>
        </p:nvSpPr>
        <p:spPr>
          <a:xfrm>
            <a:off x="202537" y="6378169"/>
            <a:ext cx="11802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Once complete please make sure all supervisors have seen and understand this activity. Use this info to complete the risk assessment.</a:t>
            </a:r>
          </a:p>
          <a:p>
            <a:pPr algn="ctr"/>
            <a:r>
              <a:rPr lang="en-GB" sz="1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*Should be DBS checked. Number of supervisors should be appropriate to the under 18/over 18 ratio.</a:t>
            </a:r>
          </a:p>
        </p:txBody>
      </p:sp>
    </p:spTree>
    <p:extLst>
      <p:ext uri="{BB962C8B-B14F-4D97-AF65-F5344CB8AC3E}">
        <p14:creationId xmlns:p14="http://schemas.microsoft.com/office/powerpoint/2010/main" val="322291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3B68060-9403-4BEE-8C5A-0B564CD88B04}"/>
              </a:ext>
            </a:extLst>
          </p:cNvPr>
          <p:cNvGrpSpPr/>
          <p:nvPr/>
        </p:nvGrpSpPr>
        <p:grpSpPr>
          <a:xfrm>
            <a:off x="177715" y="250"/>
            <a:ext cx="12107050" cy="6890904"/>
            <a:chOff x="202537" y="33380"/>
            <a:chExt cx="12107050" cy="689090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D6223F0-4BB2-45BB-9899-1A75EDFF932F}"/>
                </a:ext>
              </a:extLst>
            </p:cNvPr>
            <p:cNvSpPr txBox="1"/>
            <p:nvPr/>
          </p:nvSpPr>
          <p:spPr>
            <a:xfrm>
              <a:off x="204082" y="33380"/>
              <a:ext cx="117838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Next LT Pro" panose="020B0504020202020204" pitchFamily="34" charset="0"/>
                </a:rPr>
                <a:t>Planning a COVID secure YFC meeting…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61B644F-1D88-4763-B420-5D4EA7F8EF37}"/>
                </a:ext>
              </a:extLst>
            </p:cNvPr>
            <p:cNvGrpSpPr/>
            <p:nvPr/>
          </p:nvGrpSpPr>
          <p:grpSpPr>
            <a:xfrm>
              <a:off x="202537" y="550336"/>
              <a:ext cx="12107050" cy="6373948"/>
              <a:chOff x="202537" y="550336"/>
              <a:chExt cx="12107050" cy="6373948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4457A14-6AA7-4084-AF89-B64451EAA16B}"/>
                  </a:ext>
                </a:extLst>
              </p:cNvPr>
              <p:cNvGrpSpPr/>
              <p:nvPr/>
            </p:nvGrpSpPr>
            <p:grpSpPr>
              <a:xfrm>
                <a:off x="203552" y="1056476"/>
                <a:ext cx="2896927" cy="740392"/>
                <a:chOff x="204082" y="657687"/>
                <a:chExt cx="2896927" cy="740392"/>
              </a:xfrm>
            </p:grpSpPr>
            <p:sp>
              <p:nvSpPr>
                <p:cNvPr id="6" name="Rectangle: Rounded Corners 5">
                  <a:extLst>
                    <a:ext uri="{FF2B5EF4-FFF2-40B4-BE49-F238E27FC236}">
                      <a16:creationId xmlns:a16="http://schemas.microsoft.com/office/drawing/2014/main" id="{19313715-C9B5-4F3B-B48C-027159C0FE16}"/>
                    </a:ext>
                  </a:extLst>
                </p:cNvPr>
                <p:cNvSpPr/>
                <p:nvPr/>
              </p:nvSpPr>
              <p:spPr>
                <a:xfrm>
                  <a:off x="204083" y="1027019"/>
                  <a:ext cx="2896926" cy="371060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92AC70E-815A-4666-AB98-17C7D9E6329A}"/>
                    </a:ext>
                  </a:extLst>
                </p:cNvPr>
                <p:cNvSpPr txBox="1"/>
                <p:nvPr/>
              </p:nvSpPr>
              <p:spPr>
                <a:xfrm>
                  <a:off x="204082" y="657687"/>
                  <a:ext cx="24728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Name of organiser*: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1F51C048-220D-43D9-A09B-0F1CF5F9AA7C}"/>
                  </a:ext>
                </a:extLst>
              </p:cNvPr>
              <p:cNvGrpSpPr/>
              <p:nvPr/>
            </p:nvGrpSpPr>
            <p:grpSpPr>
              <a:xfrm>
                <a:off x="203552" y="1780197"/>
                <a:ext cx="2896927" cy="1672602"/>
                <a:chOff x="204082" y="1525630"/>
                <a:chExt cx="2896927" cy="1672602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DA350701-AE40-4A0C-849B-DAAF90F75109}"/>
                    </a:ext>
                  </a:extLst>
                </p:cNvPr>
                <p:cNvGrpSpPr/>
                <p:nvPr/>
              </p:nvGrpSpPr>
              <p:grpSpPr>
                <a:xfrm>
                  <a:off x="204082" y="1525630"/>
                  <a:ext cx="2896927" cy="740392"/>
                  <a:chOff x="204082" y="657687"/>
                  <a:chExt cx="2896927" cy="740392"/>
                </a:xfrm>
              </p:grpSpPr>
              <p:sp>
                <p:nvSpPr>
                  <p:cNvPr id="10" name="Rectangle: Rounded Corners 9">
                    <a:extLst>
                      <a:ext uri="{FF2B5EF4-FFF2-40B4-BE49-F238E27FC236}">
                        <a16:creationId xmlns:a16="http://schemas.microsoft.com/office/drawing/2014/main" id="{C52CEF8E-1B9D-43B9-9BD5-3A6244B83FCC}"/>
                      </a:ext>
                    </a:extLst>
                  </p:cNvPr>
                  <p:cNvSpPr/>
                  <p:nvPr/>
                </p:nvSpPr>
                <p:spPr>
                  <a:xfrm>
                    <a:off x="204083" y="1027019"/>
                    <a:ext cx="2896926" cy="371060"/>
                  </a:xfrm>
                  <a:prstGeom prst="roundRect">
                    <a:avLst/>
                  </a:prstGeom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86BB2934-0A96-4AA4-BADB-273BEC581E77}"/>
                      </a:ext>
                    </a:extLst>
                  </p:cNvPr>
                  <p:cNvSpPr txBox="1"/>
                  <p:nvPr/>
                </p:nvSpPr>
                <p:spPr>
                  <a:xfrm>
                    <a:off x="204082" y="657687"/>
                    <a:ext cx="279090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Names of other supervisors*:</a:t>
                    </a:r>
                  </a:p>
                </p:txBody>
              </p:sp>
            </p:grpSp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B980FB54-035E-427A-81AC-EBF51A145078}"/>
                    </a:ext>
                  </a:extLst>
                </p:cNvPr>
                <p:cNvSpPr/>
                <p:nvPr/>
              </p:nvSpPr>
              <p:spPr>
                <a:xfrm>
                  <a:off x="204083" y="2361067"/>
                  <a:ext cx="2896926" cy="371060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Rectangle: Rounded Corners 14">
                  <a:extLst>
                    <a:ext uri="{FF2B5EF4-FFF2-40B4-BE49-F238E27FC236}">
                      <a16:creationId xmlns:a16="http://schemas.microsoft.com/office/drawing/2014/main" id="{94C3A3BA-A55E-4C25-9C2F-7E1AED69BFF4}"/>
                    </a:ext>
                  </a:extLst>
                </p:cNvPr>
                <p:cNvSpPr/>
                <p:nvPr/>
              </p:nvSpPr>
              <p:spPr>
                <a:xfrm>
                  <a:off x="204083" y="2827172"/>
                  <a:ext cx="2896926" cy="371060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E573A5A4-CABC-4B89-BA9E-795A72762936}"/>
                  </a:ext>
                </a:extLst>
              </p:cNvPr>
              <p:cNvGrpSpPr/>
              <p:nvPr/>
            </p:nvGrpSpPr>
            <p:grpSpPr>
              <a:xfrm>
                <a:off x="312749" y="550336"/>
                <a:ext cx="11566500" cy="527427"/>
                <a:chOff x="312750" y="629795"/>
                <a:chExt cx="11566500" cy="527427"/>
              </a:xfrm>
            </p:grpSpPr>
            <p:sp>
              <p:nvSpPr>
                <p:cNvPr id="20" name="Rectangle: Rounded Corners 19">
                  <a:extLst>
                    <a:ext uri="{FF2B5EF4-FFF2-40B4-BE49-F238E27FC236}">
                      <a16:creationId xmlns:a16="http://schemas.microsoft.com/office/drawing/2014/main" id="{20F3C225-A408-429B-A5BC-39DE099B97DC}"/>
                    </a:ext>
                  </a:extLst>
                </p:cNvPr>
                <p:cNvSpPr/>
                <p:nvPr/>
              </p:nvSpPr>
              <p:spPr>
                <a:xfrm>
                  <a:off x="1228475" y="663621"/>
                  <a:ext cx="3148717" cy="493601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68DEDCDF-4996-4AE9-AC81-C48D8F1A2C94}"/>
                    </a:ext>
                  </a:extLst>
                </p:cNvPr>
                <p:cNvSpPr txBox="1"/>
                <p:nvPr/>
              </p:nvSpPr>
              <p:spPr>
                <a:xfrm>
                  <a:off x="312750" y="646708"/>
                  <a:ext cx="13397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DATE:</a:t>
                  </a:r>
                </a:p>
              </p:txBody>
            </p:sp>
            <p:sp>
              <p:nvSpPr>
                <p:cNvPr id="24" name="Rectangle: Rounded Corners 23">
                  <a:extLst>
                    <a:ext uri="{FF2B5EF4-FFF2-40B4-BE49-F238E27FC236}">
                      <a16:creationId xmlns:a16="http://schemas.microsoft.com/office/drawing/2014/main" id="{F6425D7C-1457-467D-89FA-878A95C9A69E}"/>
                    </a:ext>
                  </a:extLst>
                </p:cNvPr>
                <p:cNvSpPr/>
                <p:nvPr/>
              </p:nvSpPr>
              <p:spPr>
                <a:xfrm>
                  <a:off x="6096000" y="646708"/>
                  <a:ext cx="5783250" cy="493601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359AC19-814B-44B0-986C-6D3A03794BA8}"/>
                    </a:ext>
                  </a:extLst>
                </p:cNvPr>
                <p:cNvSpPr txBox="1"/>
                <p:nvPr/>
              </p:nvSpPr>
              <p:spPr>
                <a:xfrm>
                  <a:off x="4666088" y="629795"/>
                  <a:ext cx="142991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ACTIVITY:</a:t>
                  </a: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1EE74F64-49E1-4D0B-8F1B-81C375957186}"/>
                  </a:ext>
                </a:extLst>
              </p:cNvPr>
              <p:cNvGrpSpPr/>
              <p:nvPr/>
            </p:nvGrpSpPr>
            <p:grpSpPr>
              <a:xfrm>
                <a:off x="203552" y="3452799"/>
                <a:ext cx="2896926" cy="1444676"/>
                <a:chOff x="204082" y="657687"/>
                <a:chExt cx="2896926" cy="1444676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6D7B785-8AB2-4F01-84AC-D2FB1E8B164A}"/>
                    </a:ext>
                  </a:extLst>
                </p:cNvPr>
                <p:cNvSpPr/>
                <p:nvPr/>
              </p:nvSpPr>
              <p:spPr>
                <a:xfrm>
                  <a:off x="204082" y="948896"/>
                  <a:ext cx="2896926" cy="1153467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AAD4E738-91AA-402A-B57A-871A6CBFDC02}"/>
                    </a:ext>
                  </a:extLst>
                </p:cNvPr>
                <p:cNvSpPr txBox="1"/>
                <p:nvPr/>
              </p:nvSpPr>
              <p:spPr>
                <a:xfrm>
                  <a:off x="204082" y="657687"/>
                  <a:ext cx="279090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Description of activity:</a:t>
                  </a:r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64C414C0-2746-4B1E-BB6A-A0D932930D3D}"/>
                  </a:ext>
                </a:extLst>
              </p:cNvPr>
              <p:cNvGrpSpPr/>
              <p:nvPr/>
            </p:nvGrpSpPr>
            <p:grpSpPr>
              <a:xfrm>
                <a:off x="203552" y="4897475"/>
                <a:ext cx="2896927" cy="812593"/>
                <a:chOff x="204082" y="657687"/>
                <a:chExt cx="2896927" cy="1072779"/>
              </a:xfrm>
            </p:grpSpPr>
            <p:sp>
              <p:nvSpPr>
                <p:cNvPr id="34" name="Rectangle: Rounded Corners 33">
                  <a:extLst>
                    <a:ext uri="{FF2B5EF4-FFF2-40B4-BE49-F238E27FC236}">
                      <a16:creationId xmlns:a16="http://schemas.microsoft.com/office/drawing/2014/main" id="{53BBC3FE-6C39-4152-B539-5024A25600A1}"/>
                    </a:ext>
                  </a:extLst>
                </p:cNvPr>
                <p:cNvSpPr/>
                <p:nvPr/>
              </p:nvSpPr>
              <p:spPr>
                <a:xfrm>
                  <a:off x="204083" y="1027019"/>
                  <a:ext cx="2896926" cy="703447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6F6BF11-EA84-449D-A900-6C1FFB446B09}"/>
                    </a:ext>
                  </a:extLst>
                </p:cNvPr>
                <p:cNvSpPr txBox="1"/>
                <p:nvPr/>
              </p:nvSpPr>
              <p:spPr>
                <a:xfrm>
                  <a:off x="204082" y="657687"/>
                  <a:ext cx="2790909" cy="4063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Venue:</a:t>
                  </a: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217F293-40BC-4855-91FD-A6AD23F1AE43}"/>
                  </a:ext>
                </a:extLst>
              </p:cNvPr>
              <p:cNvGrpSpPr/>
              <p:nvPr/>
            </p:nvGrpSpPr>
            <p:grpSpPr>
              <a:xfrm>
                <a:off x="202537" y="5656233"/>
                <a:ext cx="2896926" cy="704829"/>
                <a:chOff x="204082" y="535582"/>
                <a:chExt cx="2896926" cy="704829"/>
              </a:xfrm>
            </p:grpSpPr>
            <p:sp>
              <p:nvSpPr>
                <p:cNvPr id="37" name="Rectangle: Rounded Corners 36">
                  <a:extLst>
                    <a:ext uri="{FF2B5EF4-FFF2-40B4-BE49-F238E27FC236}">
                      <a16:creationId xmlns:a16="http://schemas.microsoft.com/office/drawing/2014/main" id="{29B6276F-622A-491A-AD76-7B521C28D02B}"/>
                    </a:ext>
                  </a:extLst>
                </p:cNvPr>
                <p:cNvSpPr/>
                <p:nvPr/>
              </p:nvSpPr>
              <p:spPr>
                <a:xfrm>
                  <a:off x="204082" y="869351"/>
                  <a:ext cx="2896926" cy="371060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55DEEB3C-C7A2-4B13-8572-39D0F5D9835E}"/>
                    </a:ext>
                  </a:extLst>
                </p:cNvPr>
                <p:cNvSpPr txBox="1"/>
                <p:nvPr/>
              </p:nvSpPr>
              <p:spPr>
                <a:xfrm>
                  <a:off x="204082" y="535582"/>
                  <a:ext cx="28969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Maximum number of attendees: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3106CDC-03C6-494A-B45B-3F027C6D1959}"/>
                  </a:ext>
                </a:extLst>
              </p:cNvPr>
              <p:cNvGrpSpPr/>
              <p:nvPr/>
            </p:nvGrpSpPr>
            <p:grpSpPr>
              <a:xfrm>
                <a:off x="9320698" y="1813083"/>
                <a:ext cx="2890825" cy="1160605"/>
                <a:chOff x="3299791" y="1234551"/>
                <a:chExt cx="6228685" cy="582933"/>
              </a:xfrm>
            </p:grpSpPr>
            <p:sp>
              <p:nvSpPr>
                <p:cNvPr id="39" name="Rectangle: Rounded Corners 38">
                  <a:extLst>
                    <a:ext uri="{FF2B5EF4-FFF2-40B4-BE49-F238E27FC236}">
                      <a16:creationId xmlns:a16="http://schemas.microsoft.com/office/drawing/2014/main" id="{FA4CE9E3-4C11-4A59-A521-EBEE753FEB8A}"/>
                    </a:ext>
                  </a:extLst>
                </p:cNvPr>
                <p:cNvSpPr/>
                <p:nvPr/>
              </p:nvSpPr>
              <p:spPr>
                <a:xfrm>
                  <a:off x="3299791" y="1478930"/>
                  <a:ext cx="5783250" cy="338554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D1F3E86-F961-4670-A02B-BFCE5679DF65}"/>
                    </a:ext>
                  </a:extLst>
                </p:cNvPr>
                <p:cNvSpPr txBox="1"/>
                <p:nvPr/>
              </p:nvSpPr>
              <p:spPr>
                <a:xfrm>
                  <a:off x="3299791" y="1234551"/>
                  <a:ext cx="6228685" cy="2627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How will you manage the maximum number of attendees?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3F9C5DD-A42F-4168-9D49-A77CD9235F83}"/>
                  </a:ext>
                </a:extLst>
              </p:cNvPr>
              <p:cNvGrpSpPr/>
              <p:nvPr/>
            </p:nvGrpSpPr>
            <p:grpSpPr>
              <a:xfrm>
                <a:off x="3219394" y="1063700"/>
                <a:ext cx="5989104" cy="1098310"/>
                <a:chOff x="3299791" y="1284773"/>
                <a:chExt cx="5783250" cy="1098310"/>
              </a:xfrm>
            </p:grpSpPr>
            <p:sp>
              <p:nvSpPr>
                <p:cNvPr id="58" name="Rectangle: Rounded Corners 57">
                  <a:extLst>
                    <a:ext uri="{FF2B5EF4-FFF2-40B4-BE49-F238E27FC236}">
                      <a16:creationId xmlns:a16="http://schemas.microsoft.com/office/drawing/2014/main" id="{CF36EAC6-3D4D-4480-8F66-678DE872D9FF}"/>
                    </a:ext>
                  </a:extLst>
                </p:cNvPr>
                <p:cNvSpPr/>
                <p:nvPr/>
              </p:nvSpPr>
              <p:spPr>
                <a:xfrm>
                  <a:off x="3299791" y="1629360"/>
                  <a:ext cx="5783250" cy="753723"/>
                </a:xfrm>
                <a:prstGeom prst="round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39EFCDD-6EDE-4E29-87B7-686675A7D11E}"/>
                    </a:ext>
                  </a:extLst>
                </p:cNvPr>
                <p:cNvSpPr txBox="1"/>
                <p:nvPr/>
              </p:nvSpPr>
              <p:spPr>
                <a:xfrm>
                  <a:off x="3299791" y="1284773"/>
                  <a:ext cx="56189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How will you manage social distancing during the activity?</a:t>
                  </a: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0052DB82-4279-4E3F-A45D-C81381B48BD4}"/>
                  </a:ext>
                </a:extLst>
              </p:cNvPr>
              <p:cNvGrpSpPr/>
              <p:nvPr/>
            </p:nvGrpSpPr>
            <p:grpSpPr>
              <a:xfrm>
                <a:off x="3198586" y="3268592"/>
                <a:ext cx="5989104" cy="908921"/>
                <a:chOff x="3282122" y="690678"/>
                <a:chExt cx="5783250" cy="908921"/>
              </a:xfrm>
            </p:grpSpPr>
            <p:sp>
              <p:nvSpPr>
                <p:cNvPr id="64" name="Rectangle: Rounded Corners 63">
                  <a:extLst>
                    <a:ext uri="{FF2B5EF4-FFF2-40B4-BE49-F238E27FC236}">
                      <a16:creationId xmlns:a16="http://schemas.microsoft.com/office/drawing/2014/main" id="{BC1636A1-13F0-4CCB-88D2-7832A9EC4662}"/>
                    </a:ext>
                  </a:extLst>
                </p:cNvPr>
                <p:cNvSpPr/>
                <p:nvPr/>
              </p:nvSpPr>
              <p:spPr>
                <a:xfrm>
                  <a:off x="3282122" y="1228538"/>
                  <a:ext cx="5783250" cy="371061"/>
                </a:xfrm>
                <a:prstGeom prst="round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56F5E1D9-A778-49B8-8818-AE6F49695FC7}"/>
                    </a:ext>
                  </a:extLst>
                </p:cNvPr>
                <p:cNvSpPr txBox="1"/>
                <p:nvPr/>
              </p:nvSpPr>
              <p:spPr>
                <a:xfrm>
                  <a:off x="3299791" y="690678"/>
                  <a:ext cx="56189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Does the venue have suitable signage (hand washing and social distancing)? Who from the club can provide this?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85FB0AAE-E33F-4951-91A9-5989125DCA31}"/>
                  </a:ext>
                </a:extLst>
              </p:cNvPr>
              <p:cNvGrpSpPr/>
              <p:nvPr/>
            </p:nvGrpSpPr>
            <p:grpSpPr>
              <a:xfrm>
                <a:off x="3215020" y="5363412"/>
                <a:ext cx="5989104" cy="1014757"/>
                <a:chOff x="3299791" y="1104512"/>
                <a:chExt cx="5783250" cy="1014757"/>
              </a:xfrm>
            </p:grpSpPr>
            <p:sp>
              <p:nvSpPr>
                <p:cNvPr id="70" name="Rectangle: Rounded Corners 69">
                  <a:extLst>
                    <a:ext uri="{FF2B5EF4-FFF2-40B4-BE49-F238E27FC236}">
                      <a16:creationId xmlns:a16="http://schemas.microsoft.com/office/drawing/2014/main" id="{CFF73C79-3937-4EEA-988B-0DE5EABEE038}"/>
                    </a:ext>
                  </a:extLst>
                </p:cNvPr>
                <p:cNvSpPr/>
                <p:nvPr/>
              </p:nvSpPr>
              <p:spPr>
                <a:xfrm>
                  <a:off x="3299791" y="1397833"/>
                  <a:ext cx="5783250" cy="721436"/>
                </a:xfrm>
                <a:prstGeom prst="round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72C98771-80EB-4040-9B96-70E1EDC0698C}"/>
                    </a:ext>
                  </a:extLst>
                </p:cNvPr>
                <p:cNvSpPr txBox="1"/>
                <p:nvPr/>
              </p:nvSpPr>
              <p:spPr>
                <a:xfrm>
                  <a:off x="3299791" y="1104512"/>
                  <a:ext cx="56189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What are the venues (and your own) cleaning arrangements?</a:t>
                  </a:r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72FBF96C-B3A7-4E12-B295-4DE7F66DD580}"/>
                  </a:ext>
                </a:extLst>
              </p:cNvPr>
              <p:cNvGrpSpPr/>
              <p:nvPr/>
            </p:nvGrpSpPr>
            <p:grpSpPr>
              <a:xfrm>
                <a:off x="9320698" y="2975464"/>
                <a:ext cx="2988889" cy="961129"/>
                <a:chOff x="3299791" y="1066507"/>
                <a:chExt cx="6439977" cy="482743"/>
              </a:xfrm>
            </p:grpSpPr>
            <p:sp>
              <p:nvSpPr>
                <p:cNvPr id="73" name="Rectangle: Rounded Corners 72">
                  <a:extLst>
                    <a:ext uri="{FF2B5EF4-FFF2-40B4-BE49-F238E27FC236}">
                      <a16:creationId xmlns:a16="http://schemas.microsoft.com/office/drawing/2014/main" id="{3DD17722-052C-4DE7-9560-C89341696E10}"/>
                    </a:ext>
                  </a:extLst>
                </p:cNvPr>
                <p:cNvSpPr/>
                <p:nvPr/>
              </p:nvSpPr>
              <p:spPr>
                <a:xfrm>
                  <a:off x="3299791" y="1210696"/>
                  <a:ext cx="5783249" cy="338554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51F9BD6F-9FD1-437C-B054-9F96BD94F164}"/>
                    </a:ext>
                  </a:extLst>
                </p:cNvPr>
                <p:cNvSpPr txBox="1"/>
                <p:nvPr/>
              </p:nvSpPr>
              <p:spPr>
                <a:xfrm>
                  <a:off x="3299791" y="1066507"/>
                  <a:ext cx="6439977" cy="1545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Has transport been considered?</a:t>
                  </a:r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845C2B64-7DBD-4CB0-AE12-CD722F85FA78}"/>
                  </a:ext>
                </a:extLst>
              </p:cNvPr>
              <p:cNvGrpSpPr/>
              <p:nvPr/>
            </p:nvGrpSpPr>
            <p:grpSpPr>
              <a:xfrm>
                <a:off x="9320698" y="3932490"/>
                <a:ext cx="2988889" cy="1377310"/>
                <a:chOff x="3299791" y="1066406"/>
                <a:chExt cx="6439977" cy="691777"/>
              </a:xfrm>
            </p:grpSpPr>
            <p:sp>
              <p:nvSpPr>
                <p:cNvPr id="76" name="Rectangle: Rounded Corners 75">
                  <a:extLst>
                    <a:ext uri="{FF2B5EF4-FFF2-40B4-BE49-F238E27FC236}">
                      <a16:creationId xmlns:a16="http://schemas.microsoft.com/office/drawing/2014/main" id="{1EB2FF96-6848-481F-87C1-630E2F6B5608}"/>
                    </a:ext>
                  </a:extLst>
                </p:cNvPr>
                <p:cNvSpPr/>
                <p:nvPr/>
              </p:nvSpPr>
              <p:spPr>
                <a:xfrm>
                  <a:off x="3299791" y="1419629"/>
                  <a:ext cx="5783249" cy="338554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3CCF1093-564D-422C-9AAB-37B2CC1C8473}"/>
                    </a:ext>
                  </a:extLst>
                </p:cNvPr>
                <p:cNvSpPr txBox="1"/>
                <p:nvPr/>
              </p:nvSpPr>
              <p:spPr>
                <a:xfrm>
                  <a:off x="3299791" y="1066406"/>
                  <a:ext cx="6439977" cy="3710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How will you give adequate information about activity to members and parents?</a:t>
                  </a:r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64427659-FE29-481F-920D-828B0068DE1C}"/>
                  </a:ext>
                </a:extLst>
              </p:cNvPr>
              <p:cNvGrpSpPr/>
              <p:nvPr/>
            </p:nvGrpSpPr>
            <p:grpSpPr>
              <a:xfrm>
                <a:off x="3208377" y="2177963"/>
                <a:ext cx="6000121" cy="1090629"/>
                <a:chOff x="3219394" y="2126744"/>
                <a:chExt cx="6000121" cy="1090629"/>
              </a:xfrm>
            </p:grpSpPr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21A9CC0A-6B86-4792-95E7-C7AA55948264}"/>
                    </a:ext>
                  </a:extLst>
                </p:cNvPr>
                <p:cNvSpPr txBox="1"/>
                <p:nvPr/>
              </p:nvSpPr>
              <p:spPr>
                <a:xfrm>
                  <a:off x="3219394" y="2126744"/>
                  <a:ext cx="581892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Are there adequate handwashing facilities available? What else is needed?</a:t>
                  </a:r>
                </a:p>
              </p:txBody>
            </p:sp>
            <p:sp>
              <p:nvSpPr>
                <p:cNvPr id="79" name="Rectangle: Rounded Corners 78">
                  <a:extLst>
                    <a:ext uri="{FF2B5EF4-FFF2-40B4-BE49-F238E27FC236}">
                      <a16:creationId xmlns:a16="http://schemas.microsoft.com/office/drawing/2014/main" id="{B5321A27-760A-48BE-A62D-2B3517E4B5C0}"/>
                    </a:ext>
                  </a:extLst>
                </p:cNvPr>
                <p:cNvSpPr/>
                <p:nvPr/>
              </p:nvSpPr>
              <p:spPr>
                <a:xfrm>
                  <a:off x="3230411" y="2463650"/>
                  <a:ext cx="5989104" cy="753723"/>
                </a:xfrm>
                <a:prstGeom prst="round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E8AAC965-E7BF-426C-B0DF-CD5451FE96EC}"/>
                  </a:ext>
                </a:extLst>
              </p:cNvPr>
              <p:cNvGrpSpPr/>
              <p:nvPr/>
            </p:nvGrpSpPr>
            <p:grpSpPr>
              <a:xfrm>
                <a:off x="3198586" y="4111113"/>
                <a:ext cx="5989104" cy="1252299"/>
                <a:chOff x="3245458" y="4482590"/>
                <a:chExt cx="5783250" cy="1252299"/>
              </a:xfrm>
            </p:grpSpPr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7C72CBF-51D8-4648-B974-61230B9A0E3E}"/>
                    </a:ext>
                  </a:extLst>
                </p:cNvPr>
                <p:cNvSpPr txBox="1"/>
                <p:nvPr/>
              </p:nvSpPr>
              <p:spPr>
                <a:xfrm>
                  <a:off x="3308182" y="4482590"/>
                  <a:ext cx="56189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Is the venue providing a COVID assessment to follow as well? What else needs to be done to follow this?</a:t>
                  </a:r>
                </a:p>
              </p:txBody>
            </p:sp>
            <p:sp>
              <p:nvSpPr>
                <p:cNvPr id="81" name="Rectangle: Rounded Corners 80">
                  <a:extLst>
                    <a:ext uri="{FF2B5EF4-FFF2-40B4-BE49-F238E27FC236}">
                      <a16:creationId xmlns:a16="http://schemas.microsoft.com/office/drawing/2014/main" id="{8C73D00E-74FD-4922-ADC7-94DF6EE5FBF7}"/>
                    </a:ext>
                  </a:extLst>
                </p:cNvPr>
                <p:cNvSpPr/>
                <p:nvPr/>
              </p:nvSpPr>
              <p:spPr>
                <a:xfrm>
                  <a:off x="3245458" y="4981166"/>
                  <a:ext cx="5783250" cy="753723"/>
                </a:xfrm>
                <a:prstGeom prst="round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13A7D2D8-E91F-44A5-AECE-810E03A5D8F6}"/>
                  </a:ext>
                </a:extLst>
              </p:cNvPr>
              <p:cNvGrpSpPr/>
              <p:nvPr/>
            </p:nvGrpSpPr>
            <p:grpSpPr>
              <a:xfrm>
                <a:off x="9308330" y="5309799"/>
                <a:ext cx="3001257" cy="1046438"/>
                <a:chOff x="3271055" y="1010270"/>
                <a:chExt cx="6466626" cy="525591"/>
              </a:xfrm>
            </p:grpSpPr>
            <p:sp>
              <p:nvSpPr>
                <p:cNvPr id="84" name="Rectangle: Rounded Corners 83">
                  <a:extLst>
                    <a:ext uri="{FF2B5EF4-FFF2-40B4-BE49-F238E27FC236}">
                      <a16:creationId xmlns:a16="http://schemas.microsoft.com/office/drawing/2014/main" id="{119871A8-C2E5-4409-BB43-490C1C36DB35}"/>
                    </a:ext>
                  </a:extLst>
                </p:cNvPr>
                <p:cNvSpPr/>
                <p:nvPr/>
              </p:nvSpPr>
              <p:spPr>
                <a:xfrm>
                  <a:off x="3271055" y="1164856"/>
                  <a:ext cx="5783250" cy="371005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A098310-6365-4A9A-A399-913962395113}"/>
                    </a:ext>
                  </a:extLst>
                </p:cNvPr>
                <p:cNvSpPr txBox="1"/>
                <p:nvPr/>
              </p:nvSpPr>
              <p:spPr>
                <a:xfrm>
                  <a:off x="3297704" y="1010270"/>
                  <a:ext cx="6439977" cy="1545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How is attendance being recorded?</a:t>
                  </a: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A116EA65-AF52-42C8-B89C-A5214398641B}"/>
                  </a:ext>
                </a:extLst>
              </p:cNvPr>
              <p:cNvGrpSpPr/>
              <p:nvPr/>
            </p:nvGrpSpPr>
            <p:grpSpPr>
              <a:xfrm>
                <a:off x="9308330" y="1071499"/>
                <a:ext cx="3001257" cy="782871"/>
                <a:chOff x="3271055" y="1209938"/>
                <a:chExt cx="6466626" cy="408988"/>
              </a:xfrm>
            </p:grpSpPr>
            <p:sp>
              <p:nvSpPr>
                <p:cNvPr id="87" name="Rectangle: Rounded Corners 86">
                  <a:extLst>
                    <a:ext uri="{FF2B5EF4-FFF2-40B4-BE49-F238E27FC236}">
                      <a16:creationId xmlns:a16="http://schemas.microsoft.com/office/drawing/2014/main" id="{4115B60F-F6AB-4110-8C2B-93A90DAD2324}"/>
                    </a:ext>
                  </a:extLst>
                </p:cNvPr>
                <p:cNvSpPr/>
                <p:nvPr/>
              </p:nvSpPr>
              <p:spPr>
                <a:xfrm>
                  <a:off x="3271055" y="1371007"/>
                  <a:ext cx="5783250" cy="247919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3CF704D3-7BB3-4B9A-AFC0-CDF2496E3DC5}"/>
                    </a:ext>
                  </a:extLst>
                </p:cNvPr>
                <p:cNvSpPr txBox="1"/>
                <p:nvPr/>
              </p:nvSpPr>
              <p:spPr>
                <a:xfrm>
                  <a:off x="3297704" y="1209938"/>
                  <a:ext cx="6439977" cy="160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Are face coverings needed?</a:t>
                  </a:r>
                </a:p>
              </p:txBody>
            </p:sp>
          </p:grp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14C818C1-39B6-40D6-A112-A7D084DFFF40}"/>
                  </a:ext>
                </a:extLst>
              </p:cNvPr>
              <p:cNvSpPr txBox="1"/>
              <p:nvPr/>
            </p:nvSpPr>
            <p:spPr>
              <a:xfrm>
                <a:off x="202537" y="6401064"/>
                <a:ext cx="118022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Once complete please make sure all supervisors have seen and understand this form.</a:t>
                </a:r>
              </a:p>
              <a:p>
                <a:pPr algn="ctr"/>
                <a:r>
                  <a:rPr lang="en-GB" sz="14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*Should be DBS checked. Number of supervisors should be appropriate to the under 18/over 18 ratio.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696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564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Harden</dc:creator>
  <cp:lastModifiedBy>Steven Harden</cp:lastModifiedBy>
  <cp:revision>20</cp:revision>
  <dcterms:created xsi:type="dcterms:W3CDTF">2020-11-07T08:27:47Z</dcterms:created>
  <dcterms:modified xsi:type="dcterms:W3CDTF">2020-11-08T10:07:22Z</dcterms:modified>
</cp:coreProperties>
</file>